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3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2840400"/>
            <a:ext cx="5829120" cy="908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E7D199D1-1120-4E39-96DF-85EFA6268C2E}" type="slidenum">
              <a:rPr lang="en-US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amu.zoom.us/j/9350261324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028880" y="5181480"/>
            <a:ext cx="4800240" cy="2336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  <p:pic>
        <p:nvPicPr>
          <p:cNvPr id="43" name="Google Shape;86;p1" descr="NSM.jpg"/>
          <p:cNvPicPr/>
          <p:nvPr/>
        </p:nvPicPr>
        <p:blipFill>
          <a:blip r:embed="rId2"/>
          <a:srcRect l="22710" r="35266" b="351"/>
          <a:stretch/>
        </p:blipFill>
        <p:spPr>
          <a:xfrm>
            <a:off x="0" y="0"/>
            <a:ext cx="6857640" cy="9143640"/>
          </a:xfrm>
          <a:prstGeom prst="rect">
            <a:avLst/>
          </a:prstGeom>
          <a:ln>
            <a:noFill/>
          </a:ln>
        </p:spPr>
      </p:pic>
      <p:sp>
        <p:nvSpPr>
          <p:cNvPr id="44" name="CustomShape 3"/>
          <p:cNvSpPr/>
          <p:nvPr/>
        </p:nvSpPr>
        <p:spPr>
          <a:xfrm>
            <a:off x="304920" y="169615"/>
            <a:ext cx="617184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Virtual  Joint Nuclear and Astrophysics Seminar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533520" y="773040"/>
            <a:ext cx="624816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indent="-114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When: Friday </a:t>
            </a:r>
            <a:r>
              <a:rPr lang="en-US" spc="-1" dirty="0" err="1">
                <a:solidFill>
                  <a:srgbClr val="FFFFFF"/>
                </a:solidFill>
                <a:latin typeface="Times New Roman"/>
                <a:ea typeface="Times New Roman"/>
              </a:rPr>
              <a:t>Decembre</a:t>
            </a:r>
            <a:r>
              <a:rPr lang="en-US" sz="18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 18</a:t>
            </a:r>
            <a:r>
              <a:rPr lang="en-US" sz="1800" b="0" strike="noStrike" spc="-1" baseline="30000" dirty="0">
                <a:solidFill>
                  <a:srgbClr val="FFFFFF"/>
                </a:solidFill>
                <a:latin typeface="Times New Roman"/>
                <a:ea typeface="Times New Roman"/>
              </a:rPr>
              <a:t>th</a:t>
            </a:r>
            <a:r>
              <a:rPr lang="en-US" sz="18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 at 12:00 PM CDT</a:t>
            </a:r>
            <a:endParaRPr lang="en-US" sz="1800" b="0" strike="noStrike" spc="-1" dirty="0">
              <a:latin typeface="Arial"/>
            </a:endParaRPr>
          </a:p>
          <a:p>
            <a:pPr indent="-114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Where: ZOOM link: </a:t>
            </a:r>
            <a:r>
              <a:rPr lang="en-US" sz="1100" b="0" u="sng" strike="noStrike" spc="-1" dirty="0">
                <a:solidFill>
                  <a:srgbClr val="0000FF"/>
                </a:solidFill>
                <a:uFillTx/>
                <a:latin typeface="Arial"/>
                <a:ea typeface="Arial"/>
                <a:hlinkClick r:id="rId3"/>
              </a:rPr>
              <a:t>https://tamu.zoom.us/j/93502613243</a:t>
            </a:r>
            <a:endParaRPr lang="en-US" sz="1100" b="0" strike="noStrike" spc="-1" dirty="0">
              <a:latin typeface="Arial"/>
            </a:endParaRPr>
          </a:p>
          <a:p>
            <a:pPr indent="-114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Speakers: </a:t>
            </a:r>
            <a:r>
              <a:rPr lang="en-US" spc="-1" dirty="0">
                <a:solidFill>
                  <a:srgbClr val="FFFFFF"/>
                </a:solidFill>
                <a:latin typeface="Times New Roman"/>
                <a:ea typeface="Times New Roman"/>
              </a:rPr>
              <a:t>Antti </a:t>
            </a:r>
            <a:r>
              <a:rPr lang="en-US" spc="-1" dirty="0" err="1">
                <a:solidFill>
                  <a:srgbClr val="FFFFFF"/>
                </a:solidFill>
                <a:latin typeface="Times New Roman"/>
                <a:ea typeface="Times New Roman"/>
              </a:rPr>
              <a:t>Saastamoinen</a:t>
            </a:r>
            <a:r>
              <a:rPr lang="en-US" sz="18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 and  </a:t>
            </a:r>
            <a:r>
              <a:rPr lang="en-US" spc="-1" dirty="0">
                <a:solidFill>
                  <a:srgbClr val="FFFFFF"/>
                </a:solidFill>
                <a:latin typeface="Times New Roman"/>
                <a:ea typeface="Times New Roman"/>
              </a:rPr>
              <a:t>Stephanie Ho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152280" y="1904991"/>
            <a:ext cx="6552720" cy="3908762"/>
          </a:xfrm>
          <a:prstGeom prst="rect">
            <a:avLst/>
          </a:prstGeom>
          <a:gradFill rotWithShape="0">
            <a:gsLst>
              <a:gs pos="0">
                <a:srgbClr val="FFEFD1">
                  <a:alpha val="59000"/>
                </a:srgbClr>
              </a:gs>
              <a:gs pos="100000">
                <a:srgbClr val="F0EBD5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free measurement of beta delayed protons from </a:t>
            </a:r>
            <a:r>
              <a:rPr lang="en-US" sz="14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for the astrophysical </a:t>
            </a:r>
            <a:r>
              <a:rPr lang="en-US" sz="14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26m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Al(</a:t>
            </a:r>
            <a:r>
              <a:rPr lang="en-US" sz="14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</a:t>
            </a:r>
            <a:r>
              <a:rPr lang="en-US" sz="1400" spc="-1" dirty="0" err="1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4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reaction</a:t>
            </a:r>
            <a:endParaRPr lang="en-US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By Antti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Times New Roman"/>
                <a:ea typeface="Arial"/>
              </a:rPr>
              <a:t>Saastamoinen</a:t>
            </a:r>
            <a:endParaRPr lang="en-US" sz="1400" b="0" strike="noStrike" spc="-1" dirty="0">
              <a:solidFill>
                <a:srgbClr val="000000"/>
              </a:solidFill>
              <a:latin typeface="Times New Roman"/>
              <a:ea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400" spc="-1" dirty="0">
              <a:solidFill>
                <a:srgbClr val="000000"/>
              </a:solidFill>
              <a:latin typeface="Times New Roman"/>
              <a:ea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cosmic gamma-ray emitter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has been observed throughout the galactic plane of the Milky Way. Its short half-life of only about 720 000 years is an evidence about ongoing nucleosynthesis in our galaxy. The exact sites of creation and destruction of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are not pinpointed yet. The main candidates range from asymptotic giant branch stars to Wolf-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Rayet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stars to explosive scenarios such as oxygen-neon novae and core collapse supernovae. Nucleosynthesis in these hydrogen burning stellar scenarios occurs via network of radiative proton capture (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</a:t>
            </a:r>
            <a:r>
              <a:rPr lang="en-US" sz="1200" spc="-1" dirty="0" err="1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reactions. Among these reactions, proton capture from either the ground state, or the low-lying isomer state, of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to states in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can lead to depletion of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Al. Therefore, understanding of the properties of states beyond the proton separation threshold (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is a crucial input for the modeling and understanding the origins of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in our galaxy. Several indirect and direct measurements have identified states relevant for both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26g,m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Al(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</a:t>
            </a:r>
            <a:r>
              <a:rPr lang="en-US" sz="1200" spc="-1" dirty="0" err="1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reactions. However some of the spin-parity assignments remain uncertain, especially in case of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26m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Al(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</a:t>
            </a:r>
            <a:r>
              <a:rPr lang="en-US" sz="1200" spc="-1" dirty="0" err="1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Si. To improve the situation we have used selective nature of beta-decay of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to populate states in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Si. Beta-delayed protons from </a:t>
            </a:r>
            <a:r>
              <a:rPr lang="en-US" sz="1200" spc="-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were measured with the AstroBox2 detector which suppresses the beta-background down to ~100 keV and allows unambiguous measurement of low-energy beta-delayed protons in the region of astrophysical interest. In this presentation the  preliminary results of this recent experiment and the astrophysical implications are discussed.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50480" y="6071076"/>
            <a:ext cx="6552720" cy="2800767"/>
          </a:xfrm>
          <a:prstGeom prst="rect">
            <a:avLst/>
          </a:prstGeom>
          <a:gradFill rotWithShape="0">
            <a:gsLst>
              <a:gs pos="0">
                <a:srgbClr val="FFEFD1">
                  <a:alpha val="89000"/>
                </a:srgbClr>
              </a:gs>
              <a:gs pos="100000">
                <a:srgbClr val="F0EBD5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Kinematics of the </a:t>
            </a:r>
            <a:r>
              <a:rPr lang="en-US" sz="14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Circumgalactic</a:t>
            </a: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Gas: How Do Galaxies Get Their Gas</a:t>
            </a:r>
            <a:endParaRPr lang="en-US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By </a:t>
            </a:r>
            <a:r>
              <a:rPr lang="en-US" sz="1400" spc="-1" dirty="0">
                <a:solidFill>
                  <a:srgbClr val="000000"/>
                </a:solidFill>
                <a:latin typeface="Times New Roman"/>
                <a:ea typeface="Arial"/>
              </a:rPr>
              <a:t>Stephanie Ho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400" spc="-1" dirty="0">
              <a:solidFill>
                <a:srgbClr val="000000"/>
              </a:solidFill>
              <a:latin typeface="Times New Roman"/>
              <a:ea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Galactic disks grow by accreting cooling gas from the 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circumgalactic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medium (CGM).  Although decades of observations have demonstrated that galaxies need a continuous gas supply to explain the star formation history, direct observations of gas accretion onto galaxies remain sparse.  We will present results from our survey of using the quasar absorption-line technique to measure the 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circumgalactic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 kinematics of low-redshift, star-forming galaxies.  In particular, we will show that although the cool (~10^4 K) CGM corotates with the galactic disk, the centrifugal force only partially supports the 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circumgalactic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gas, implying that the angular momentum of the CGM delays accretion onto the disk.  We will also present our analysis with the EAGLE cosmological simulation and focus on the 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circumgalactic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 kinematics.  Our study with EAGLE will provide insight into interpreting our </a:t>
            </a:r>
            <a:r>
              <a:rPr lang="en-US" sz="12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circumgalactic</a:t>
            </a:r>
            <a:r>
              <a:rPr lang="en-US" sz="12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kinematic observations and understanding how gas feeds the galactic disks.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505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Marina Barbui</dc:creator>
  <dc:description/>
  <cp:lastModifiedBy>Marina Barbui</cp:lastModifiedBy>
  <cp:revision>7</cp:revision>
  <dcterms:created xsi:type="dcterms:W3CDTF">2020-10-21T14:13:42Z</dcterms:created>
  <dcterms:modified xsi:type="dcterms:W3CDTF">2020-12-14T16:22:41Z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